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0" r:id="rId4"/>
    <p:sldId id="261" r:id="rId5"/>
    <p:sldId id="262" r:id="rId6"/>
    <p:sldId id="265" r:id="rId7"/>
    <p:sldId id="264" r:id="rId8"/>
    <p:sldId id="266" r:id="rId9"/>
    <p:sldId id="267" r:id="rId10"/>
    <p:sldId id="270" r:id="rId11"/>
    <p:sldId id="275" r:id="rId12"/>
    <p:sldId id="273" r:id="rId13"/>
    <p:sldId id="274" r:id="rId14"/>
    <p:sldId id="276" r:id="rId15"/>
    <p:sldId id="285" r:id="rId16"/>
    <p:sldId id="278" r:id="rId17"/>
    <p:sldId id="279" r:id="rId18"/>
    <p:sldId id="277" r:id="rId19"/>
    <p:sldId id="288" r:id="rId20"/>
    <p:sldId id="283" r:id="rId21"/>
    <p:sldId id="284" r:id="rId22"/>
    <p:sldId id="287" r:id="rId23"/>
    <p:sldId id="289" r:id="rId24"/>
    <p:sldId id="25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Điền Nguyễn" initials="ĐN" lastIdx="18" clrIdx="0">
    <p:extLst>
      <p:ext uri="{19B8F6BF-5375-455C-9EA6-DF929625EA0E}">
        <p15:presenceInfo xmlns:p15="http://schemas.microsoft.com/office/powerpoint/2012/main" userId="d37c8895685f7c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4625" autoAdjust="0"/>
  </p:normalViewPr>
  <p:slideViewPr>
    <p:cSldViewPr snapToGrid="0">
      <p:cViewPr varScale="1">
        <p:scale>
          <a:sx n="51" d="100"/>
          <a:sy n="51" d="100"/>
        </p:scale>
        <p:origin x="17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EDA0CD-26B9-4B53-A44D-71F72505A7EF}" type="doc">
      <dgm:prSet loTypeId="urn:microsoft.com/office/officeart/2005/8/layout/vList4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47EC2A-BB59-44C7-A227-A3A2E9C60418}">
      <dgm:prSet phldrT="[Văn bản]" custT="1"/>
      <dgm:spPr/>
      <dgm:t>
        <a:bodyPr/>
        <a:lstStyle/>
        <a:p>
          <a:r>
            <a:rPr lang="en-US" sz="2400" dirty="0" err="1"/>
            <a:t>Bảo</a:t>
          </a:r>
          <a:r>
            <a:rPr lang="en-US" sz="2400" dirty="0"/>
            <a:t> </a:t>
          </a:r>
          <a:r>
            <a:rPr lang="en-US" sz="2400" dirty="0" err="1"/>
            <a:t>mật</a:t>
          </a:r>
          <a:r>
            <a:rPr lang="en-US" sz="2400" dirty="0"/>
            <a:t> </a:t>
          </a:r>
          <a:r>
            <a:rPr lang="en-US" sz="2400" dirty="0" err="1"/>
            <a:t>điện</a:t>
          </a:r>
          <a:r>
            <a:rPr lang="en-US" sz="2400" dirty="0"/>
            <a:t> </a:t>
          </a:r>
          <a:r>
            <a:rPr lang="en-US" sz="2400" dirty="0" err="1"/>
            <a:t>thoại</a:t>
          </a:r>
          <a:endParaRPr lang="en-US" sz="2400" dirty="0"/>
        </a:p>
      </dgm:t>
    </dgm:pt>
    <dgm:pt modelId="{E3DB0E80-74CC-4AA0-A480-B699FE96DDEE}" type="parTrans" cxnId="{57457879-0A3D-45A3-92F2-945B56616486}">
      <dgm:prSet/>
      <dgm:spPr/>
      <dgm:t>
        <a:bodyPr/>
        <a:lstStyle/>
        <a:p>
          <a:endParaRPr lang="en-US"/>
        </a:p>
      </dgm:t>
    </dgm:pt>
    <dgm:pt modelId="{4F4B0DD3-4E4C-4181-86A6-74B2CDAE4E27}" type="sibTrans" cxnId="{57457879-0A3D-45A3-92F2-945B56616486}">
      <dgm:prSet/>
      <dgm:spPr/>
      <dgm:t>
        <a:bodyPr/>
        <a:lstStyle/>
        <a:p>
          <a:endParaRPr lang="en-US"/>
        </a:p>
      </dgm:t>
    </dgm:pt>
    <dgm:pt modelId="{D02F905D-6D0B-4DA2-BE89-91A3CA292020}">
      <dgm:prSet phldrT="[Văn bản]" custT="1"/>
      <dgm:spPr/>
      <dgm:t>
        <a:bodyPr/>
        <a:lstStyle/>
        <a:p>
          <a:r>
            <a:rPr lang="en-US" sz="2400" dirty="0" err="1"/>
            <a:t>Truy</a:t>
          </a:r>
          <a:r>
            <a:rPr lang="en-US" sz="2400" dirty="0"/>
            <a:t> </a:t>
          </a:r>
          <a:r>
            <a:rPr lang="en-US" sz="2400" dirty="0" err="1"/>
            <a:t>tìm</a:t>
          </a:r>
          <a:r>
            <a:rPr lang="en-US" sz="2400" dirty="0"/>
            <a:t> </a:t>
          </a:r>
          <a:r>
            <a:rPr lang="en-US" sz="2400" dirty="0" err="1"/>
            <a:t>tội</a:t>
          </a:r>
          <a:r>
            <a:rPr lang="en-US" sz="2400" dirty="0"/>
            <a:t> </a:t>
          </a:r>
          <a:r>
            <a:rPr lang="en-US" sz="2400" dirty="0" err="1"/>
            <a:t>phạm</a:t>
          </a:r>
          <a:endParaRPr lang="en-US" sz="2400" dirty="0"/>
        </a:p>
      </dgm:t>
    </dgm:pt>
    <dgm:pt modelId="{B4CDF032-B652-4AE6-9317-7035018E6D2E}" type="sibTrans" cxnId="{AAF03672-AC15-4CA2-88F6-409EBE8E4162}">
      <dgm:prSet/>
      <dgm:spPr/>
      <dgm:t>
        <a:bodyPr/>
        <a:lstStyle/>
        <a:p>
          <a:endParaRPr lang="en-US"/>
        </a:p>
      </dgm:t>
    </dgm:pt>
    <dgm:pt modelId="{598547D3-9C23-4861-8C7A-9874DFC19CBB}" type="parTrans" cxnId="{AAF03672-AC15-4CA2-88F6-409EBE8E4162}">
      <dgm:prSet/>
      <dgm:spPr/>
      <dgm:t>
        <a:bodyPr/>
        <a:lstStyle/>
        <a:p>
          <a:endParaRPr lang="en-US"/>
        </a:p>
      </dgm:t>
    </dgm:pt>
    <dgm:pt modelId="{A1B4CFFE-E632-4F51-A821-1C193B927AD2}">
      <dgm:prSet phldrT="[Văn bản]" custT="1"/>
      <dgm:spPr/>
      <dgm:t>
        <a:bodyPr/>
        <a:lstStyle/>
        <a:p>
          <a:r>
            <a:rPr lang="en-US" sz="2400" dirty="0" err="1"/>
            <a:t>Gắn</a:t>
          </a:r>
          <a:r>
            <a:rPr lang="en-US" sz="2400" dirty="0"/>
            <a:t> </a:t>
          </a:r>
          <a:r>
            <a:rPr lang="en-US" sz="2400" dirty="0" err="1"/>
            <a:t>thẻ</a:t>
          </a:r>
          <a:r>
            <a:rPr lang="en-US" sz="2400" dirty="0"/>
            <a:t> </a:t>
          </a:r>
          <a:r>
            <a:rPr lang="en-US" sz="2400" dirty="0" err="1"/>
            <a:t>người</a:t>
          </a:r>
          <a:r>
            <a:rPr lang="en-US" sz="2400" dirty="0"/>
            <a:t> </a:t>
          </a:r>
          <a:r>
            <a:rPr lang="en-US" sz="2400" dirty="0" err="1"/>
            <a:t>dùng</a:t>
          </a:r>
          <a:r>
            <a:rPr lang="en-US" sz="2400" dirty="0"/>
            <a:t> (Facebook)</a:t>
          </a:r>
        </a:p>
      </dgm:t>
    </dgm:pt>
    <dgm:pt modelId="{FE97BB03-3433-4126-9A5C-5293CA0929E0}" type="sibTrans" cxnId="{75EE7410-0C12-4C10-B029-DEDABBAE5471}">
      <dgm:prSet/>
      <dgm:spPr/>
      <dgm:t>
        <a:bodyPr/>
        <a:lstStyle/>
        <a:p>
          <a:endParaRPr lang="en-US"/>
        </a:p>
      </dgm:t>
    </dgm:pt>
    <dgm:pt modelId="{E049293A-0DBC-445C-B84C-797FCB94E44B}" type="parTrans" cxnId="{75EE7410-0C12-4C10-B029-DEDABBAE5471}">
      <dgm:prSet/>
      <dgm:spPr/>
      <dgm:t>
        <a:bodyPr/>
        <a:lstStyle/>
        <a:p>
          <a:endParaRPr lang="en-US"/>
        </a:p>
      </dgm:t>
    </dgm:pt>
    <dgm:pt modelId="{3DEEB808-B512-44CC-868A-951ADE403522}">
      <dgm:prSet custT="1"/>
      <dgm:spPr/>
      <dgm:t>
        <a:bodyPr/>
        <a:lstStyle/>
        <a:p>
          <a:r>
            <a:rPr lang="en-US" sz="2400" dirty="0" err="1"/>
            <a:t>Điểm</a:t>
          </a:r>
          <a:r>
            <a:rPr lang="en-US" sz="2400" dirty="0"/>
            <a:t> </a:t>
          </a:r>
          <a:r>
            <a:rPr lang="en-US" sz="2400" dirty="0" err="1"/>
            <a:t>danh</a:t>
          </a:r>
          <a:r>
            <a:rPr lang="en-US" sz="2400" dirty="0"/>
            <a:t> </a:t>
          </a:r>
          <a:r>
            <a:rPr lang="en-US" sz="2400" dirty="0" err="1"/>
            <a:t>sinh</a:t>
          </a:r>
          <a:r>
            <a:rPr lang="en-US" sz="2400" dirty="0"/>
            <a:t> </a:t>
          </a:r>
          <a:r>
            <a:rPr lang="en-US" sz="2400" dirty="0" err="1"/>
            <a:t>viên</a:t>
          </a:r>
          <a:endParaRPr lang="en-US" sz="2400" dirty="0"/>
        </a:p>
      </dgm:t>
    </dgm:pt>
    <dgm:pt modelId="{AFC4188A-993C-46F8-B098-A1E3B22D6340}" type="parTrans" cxnId="{F0C5B948-1664-4AE3-A500-A5831C6E0456}">
      <dgm:prSet/>
      <dgm:spPr/>
      <dgm:t>
        <a:bodyPr/>
        <a:lstStyle/>
        <a:p>
          <a:endParaRPr lang="en-US"/>
        </a:p>
      </dgm:t>
    </dgm:pt>
    <dgm:pt modelId="{691DA707-42AF-4C33-BBBE-3057E70064B1}" type="sibTrans" cxnId="{F0C5B948-1664-4AE3-A500-A5831C6E0456}">
      <dgm:prSet/>
      <dgm:spPr/>
      <dgm:t>
        <a:bodyPr/>
        <a:lstStyle/>
        <a:p>
          <a:endParaRPr lang="en-US"/>
        </a:p>
      </dgm:t>
    </dgm:pt>
    <dgm:pt modelId="{636FDC35-155B-4C3F-B23D-46E261B837B0}" type="pres">
      <dgm:prSet presAssocID="{23EDA0CD-26B9-4B53-A44D-71F72505A7EF}" presName="linear" presStyleCnt="0">
        <dgm:presLayoutVars>
          <dgm:dir/>
          <dgm:resizeHandles val="exact"/>
        </dgm:presLayoutVars>
      </dgm:prSet>
      <dgm:spPr/>
    </dgm:pt>
    <dgm:pt modelId="{A7A1B791-524D-4D14-8900-E7BB3816B273}" type="pres">
      <dgm:prSet presAssocID="{9F47EC2A-BB59-44C7-A227-A3A2E9C60418}" presName="comp" presStyleCnt="0"/>
      <dgm:spPr/>
    </dgm:pt>
    <dgm:pt modelId="{E438113B-F23B-47C8-B97F-0568AAAB0FE4}" type="pres">
      <dgm:prSet presAssocID="{9F47EC2A-BB59-44C7-A227-A3A2E9C60418}" presName="box" presStyleLbl="node1" presStyleIdx="0" presStyleCnt="4"/>
      <dgm:spPr/>
    </dgm:pt>
    <dgm:pt modelId="{629809FA-6DC6-4194-8415-E0A379F38841}" type="pres">
      <dgm:prSet presAssocID="{9F47EC2A-BB59-44C7-A227-A3A2E9C60418}" presName="img" presStyleLbl="fgImgPlace1" presStyleIdx="0" presStyleCnt="4" custScaleY="115182"/>
      <dgm:spPr>
        <a:blipFill>
          <a:blip xmlns:r="http://schemas.openxmlformats.org/officeDocument/2006/relationships" r:embed="rId1"/>
          <a:srcRect/>
          <a:stretch>
            <a:fillRect t="-7000" b="-7000"/>
          </a:stretch>
        </a:blipFill>
      </dgm:spPr>
    </dgm:pt>
    <dgm:pt modelId="{EE48F716-5026-473E-8C8F-66D8F0EC53F8}" type="pres">
      <dgm:prSet presAssocID="{9F47EC2A-BB59-44C7-A227-A3A2E9C60418}" presName="text" presStyleLbl="node1" presStyleIdx="0" presStyleCnt="4">
        <dgm:presLayoutVars>
          <dgm:bulletEnabled val="1"/>
        </dgm:presLayoutVars>
      </dgm:prSet>
      <dgm:spPr/>
    </dgm:pt>
    <dgm:pt modelId="{954003A3-823B-4DC7-8F1E-ED74125F7CE5}" type="pres">
      <dgm:prSet presAssocID="{4F4B0DD3-4E4C-4181-86A6-74B2CDAE4E27}" presName="spacer" presStyleCnt="0"/>
      <dgm:spPr/>
    </dgm:pt>
    <dgm:pt modelId="{1110924A-6A06-461B-86A8-3D0F277A1365}" type="pres">
      <dgm:prSet presAssocID="{A1B4CFFE-E632-4F51-A821-1C193B927AD2}" presName="comp" presStyleCnt="0"/>
      <dgm:spPr/>
    </dgm:pt>
    <dgm:pt modelId="{3B55236C-2CBB-490E-8D54-C0D232477733}" type="pres">
      <dgm:prSet presAssocID="{A1B4CFFE-E632-4F51-A821-1C193B927AD2}" presName="box" presStyleLbl="node1" presStyleIdx="1" presStyleCnt="4" custLinFactNeighborX="0" custLinFactNeighborY="-4874"/>
      <dgm:spPr/>
    </dgm:pt>
    <dgm:pt modelId="{5CF28E58-93E8-452B-9D79-84CDE30D76D9}" type="pres">
      <dgm:prSet presAssocID="{A1B4CFFE-E632-4F51-A821-1C193B927AD2}" presName="img" presStyleLbl="fgImgPlace1" presStyleIdx="1" presStyleCnt="4" custScaleY="115182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DD632ED3-F429-4F01-858E-0F032DFA3078}" type="pres">
      <dgm:prSet presAssocID="{A1B4CFFE-E632-4F51-A821-1C193B927AD2}" presName="text" presStyleLbl="node1" presStyleIdx="1" presStyleCnt="4">
        <dgm:presLayoutVars>
          <dgm:bulletEnabled val="1"/>
        </dgm:presLayoutVars>
      </dgm:prSet>
      <dgm:spPr/>
    </dgm:pt>
    <dgm:pt modelId="{713A8D46-7A11-4D7D-ABEC-CE3EBF0E1206}" type="pres">
      <dgm:prSet presAssocID="{FE97BB03-3433-4126-9A5C-5293CA0929E0}" presName="spacer" presStyleCnt="0"/>
      <dgm:spPr/>
    </dgm:pt>
    <dgm:pt modelId="{64BE5FF1-F02C-4B27-98E7-3602EB9B1360}" type="pres">
      <dgm:prSet presAssocID="{D02F905D-6D0B-4DA2-BE89-91A3CA292020}" presName="comp" presStyleCnt="0"/>
      <dgm:spPr/>
    </dgm:pt>
    <dgm:pt modelId="{35A463F4-3287-413D-BBD9-7C625C434823}" type="pres">
      <dgm:prSet presAssocID="{D02F905D-6D0B-4DA2-BE89-91A3CA292020}" presName="box" presStyleLbl="node1" presStyleIdx="2" presStyleCnt="4"/>
      <dgm:spPr/>
    </dgm:pt>
    <dgm:pt modelId="{B2E98C05-C295-4CA0-B762-4AD466728E19}" type="pres">
      <dgm:prSet presAssocID="{D02F905D-6D0B-4DA2-BE89-91A3CA292020}" presName="img" presStyleLbl="fgImgPlace1" presStyleIdx="2" presStyleCnt="4" custScaleY="1151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</dgm:spPr>
    </dgm:pt>
    <dgm:pt modelId="{B9CCF0C4-DCD6-493E-841E-131FCD277674}" type="pres">
      <dgm:prSet presAssocID="{D02F905D-6D0B-4DA2-BE89-91A3CA292020}" presName="text" presStyleLbl="node1" presStyleIdx="2" presStyleCnt="4">
        <dgm:presLayoutVars>
          <dgm:bulletEnabled val="1"/>
        </dgm:presLayoutVars>
      </dgm:prSet>
      <dgm:spPr/>
    </dgm:pt>
    <dgm:pt modelId="{ED37B408-C2A7-472B-9847-EAB40D167C0E}" type="pres">
      <dgm:prSet presAssocID="{B4CDF032-B652-4AE6-9317-7035018E6D2E}" presName="spacer" presStyleCnt="0"/>
      <dgm:spPr/>
    </dgm:pt>
    <dgm:pt modelId="{E184AA0B-775F-4D9B-932B-BE7721889FDF}" type="pres">
      <dgm:prSet presAssocID="{3DEEB808-B512-44CC-868A-951ADE403522}" presName="comp" presStyleCnt="0"/>
      <dgm:spPr/>
    </dgm:pt>
    <dgm:pt modelId="{B128E269-C730-4AF1-8D82-C9539412027F}" type="pres">
      <dgm:prSet presAssocID="{3DEEB808-B512-44CC-868A-951ADE403522}" presName="box" presStyleLbl="node1" presStyleIdx="3" presStyleCnt="4"/>
      <dgm:spPr/>
    </dgm:pt>
    <dgm:pt modelId="{CEA9CB5D-A6C3-4F92-9B3A-3BBD4E84738A}" type="pres">
      <dgm:prSet presAssocID="{3DEEB808-B512-44CC-868A-951ADE403522}" presName="img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l="-10000" r="-10000"/>
          </a:stretch>
        </a:blipFill>
      </dgm:spPr>
    </dgm:pt>
    <dgm:pt modelId="{8350A529-2C29-4927-AF40-24D39FCACDDA}" type="pres">
      <dgm:prSet presAssocID="{3DEEB808-B512-44CC-868A-951ADE403522}" presName="text" presStyleLbl="node1" presStyleIdx="3" presStyleCnt="4">
        <dgm:presLayoutVars>
          <dgm:bulletEnabled val="1"/>
        </dgm:presLayoutVars>
      </dgm:prSet>
      <dgm:spPr/>
    </dgm:pt>
  </dgm:ptLst>
  <dgm:cxnLst>
    <dgm:cxn modelId="{75EE7410-0C12-4C10-B029-DEDABBAE5471}" srcId="{23EDA0CD-26B9-4B53-A44D-71F72505A7EF}" destId="{A1B4CFFE-E632-4F51-A821-1C193B927AD2}" srcOrd="1" destOrd="0" parTransId="{E049293A-0DBC-445C-B84C-797FCB94E44B}" sibTransId="{FE97BB03-3433-4126-9A5C-5293CA0929E0}"/>
    <dgm:cxn modelId="{B92DEC1B-75B4-4AD0-BDA8-C180296F2582}" type="presOf" srcId="{D02F905D-6D0B-4DA2-BE89-91A3CA292020}" destId="{35A463F4-3287-413D-BBD9-7C625C434823}" srcOrd="0" destOrd="0" presId="urn:microsoft.com/office/officeart/2005/8/layout/vList4"/>
    <dgm:cxn modelId="{672DEA22-CF9D-4852-98A3-E1DDDA64A431}" type="presOf" srcId="{3DEEB808-B512-44CC-868A-951ADE403522}" destId="{8350A529-2C29-4927-AF40-24D39FCACDDA}" srcOrd="1" destOrd="0" presId="urn:microsoft.com/office/officeart/2005/8/layout/vList4"/>
    <dgm:cxn modelId="{0049DD5B-E976-4911-BABC-7AE2F49FC579}" type="presOf" srcId="{23EDA0CD-26B9-4B53-A44D-71F72505A7EF}" destId="{636FDC35-155B-4C3F-B23D-46E261B837B0}" srcOrd="0" destOrd="0" presId="urn:microsoft.com/office/officeart/2005/8/layout/vList4"/>
    <dgm:cxn modelId="{F0C5B948-1664-4AE3-A500-A5831C6E0456}" srcId="{23EDA0CD-26B9-4B53-A44D-71F72505A7EF}" destId="{3DEEB808-B512-44CC-868A-951ADE403522}" srcOrd="3" destOrd="0" parTransId="{AFC4188A-993C-46F8-B098-A1E3B22D6340}" sibTransId="{691DA707-42AF-4C33-BBBE-3057E70064B1}"/>
    <dgm:cxn modelId="{AAF03672-AC15-4CA2-88F6-409EBE8E4162}" srcId="{23EDA0CD-26B9-4B53-A44D-71F72505A7EF}" destId="{D02F905D-6D0B-4DA2-BE89-91A3CA292020}" srcOrd="2" destOrd="0" parTransId="{598547D3-9C23-4861-8C7A-9874DFC19CBB}" sibTransId="{B4CDF032-B652-4AE6-9317-7035018E6D2E}"/>
    <dgm:cxn modelId="{A5803857-4D6A-4655-9D3D-53E92C349A59}" type="presOf" srcId="{3DEEB808-B512-44CC-868A-951ADE403522}" destId="{B128E269-C730-4AF1-8D82-C9539412027F}" srcOrd="0" destOrd="0" presId="urn:microsoft.com/office/officeart/2005/8/layout/vList4"/>
    <dgm:cxn modelId="{57457879-0A3D-45A3-92F2-945B56616486}" srcId="{23EDA0CD-26B9-4B53-A44D-71F72505A7EF}" destId="{9F47EC2A-BB59-44C7-A227-A3A2E9C60418}" srcOrd="0" destOrd="0" parTransId="{E3DB0E80-74CC-4AA0-A480-B699FE96DDEE}" sibTransId="{4F4B0DD3-4E4C-4181-86A6-74B2CDAE4E27}"/>
    <dgm:cxn modelId="{9C76E979-1BAA-4BB6-A867-404674088409}" type="presOf" srcId="{D02F905D-6D0B-4DA2-BE89-91A3CA292020}" destId="{B9CCF0C4-DCD6-493E-841E-131FCD277674}" srcOrd="1" destOrd="0" presId="urn:microsoft.com/office/officeart/2005/8/layout/vList4"/>
    <dgm:cxn modelId="{93848C7E-3130-4E5D-B292-A8D65472C27A}" type="presOf" srcId="{9F47EC2A-BB59-44C7-A227-A3A2E9C60418}" destId="{E438113B-F23B-47C8-B97F-0568AAAB0FE4}" srcOrd="0" destOrd="0" presId="urn:microsoft.com/office/officeart/2005/8/layout/vList4"/>
    <dgm:cxn modelId="{57C9858F-BC2C-4EAF-B5FB-9D0B89913745}" type="presOf" srcId="{A1B4CFFE-E632-4F51-A821-1C193B927AD2}" destId="{DD632ED3-F429-4F01-858E-0F032DFA3078}" srcOrd="1" destOrd="0" presId="urn:microsoft.com/office/officeart/2005/8/layout/vList4"/>
    <dgm:cxn modelId="{7C23C2B8-C5B1-4F2E-9C2B-F7AD4778B0ED}" type="presOf" srcId="{9F47EC2A-BB59-44C7-A227-A3A2E9C60418}" destId="{EE48F716-5026-473E-8C8F-66D8F0EC53F8}" srcOrd="1" destOrd="0" presId="urn:microsoft.com/office/officeart/2005/8/layout/vList4"/>
    <dgm:cxn modelId="{B3C0E7EF-D26B-47BB-96A1-2FADAFD13DE2}" type="presOf" srcId="{A1B4CFFE-E632-4F51-A821-1C193B927AD2}" destId="{3B55236C-2CBB-490E-8D54-C0D232477733}" srcOrd="0" destOrd="0" presId="urn:microsoft.com/office/officeart/2005/8/layout/vList4"/>
    <dgm:cxn modelId="{F77FB519-9858-4EB7-9FCB-AA6CB47030C7}" type="presParOf" srcId="{636FDC35-155B-4C3F-B23D-46E261B837B0}" destId="{A7A1B791-524D-4D14-8900-E7BB3816B273}" srcOrd="0" destOrd="0" presId="urn:microsoft.com/office/officeart/2005/8/layout/vList4"/>
    <dgm:cxn modelId="{34F167CB-96A1-4CB1-9DCD-3648EAA7979B}" type="presParOf" srcId="{A7A1B791-524D-4D14-8900-E7BB3816B273}" destId="{E438113B-F23B-47C8-B97F-0568AAAB0FE4}" srcOrd="0" destOrd="0" presId="urn:microsoft.com/office/officeart/2005/8/layout/vList4"/>
    <dgm:cxn modelId="{14FE5FAE-A2B1-4CA1-A6AD-1C0E78AE3B86}" type="presParOf" srcId="{A7A1B791-524D-4D14-8900-E7BB3816B273}" destId="{629809FA-6DC6-4194-8415-E0A379F38841}" srcOrd="1" destOrd="0" presId="urn:microsoft.com/office/officeart/2005/8/layout/vList4"/>
    <dgm:cxn modelId="{049A8766-4B22-4543-B4E3-8A6AF1084219}" type="presParOf" srcId="{A7A1B791-524D-4D14-8900-E7BB3816B273}" destId="{EE48F716-5026-473E-8C8F-66D8F0EC53F8}" srcOrd="2" destOrd="0" presId="urn:microsoft.com/office/officeart/2005/8/layout/vList4"/>
    <dgm:cxn modelId="{2525A6F0-D857-4188-AD91-CF2DB4CB19C4}" type="presParOf" srcId="{636FDC35-155B-4C3F-B23D-46E261B837B0}" destId="{954003A3-823B-4DC7-8F1E-ED74125F7CE5}" srcOrd="1" destOrd="0" presId="urn:microsoft.com/office/officeart/2005/8/layout/vList4"/>
    <dgm:cxn modelId="{9FA19AB7-39B1-4D8F-98FA-9DED0092031E}" type="presParOf" srcId="{636FDC35-155B-4C3F-B23D-46E261B837B0}" destId="{1110924A-6A06-461B-86A8-3D0F277A1365}" srcOrd="2" destOrd="0" presId="urn:microsoft.com/office/officeart/2005/8/layout/vList4"/>
    <dgm:cxn modelId="{45CB29E1-6C42-4886-8EDF-AC655912D432}" type="presParOf" srcId="{1110924A-6A06-461B-86A8-3D0F277A1365}" destId="{3B55236C-2CBB-490E-8D54-C0D232477733}" srcOrd="0" destOrd="0" presId="urn:microsoft.com/office/officeart/2005/8/layout/vList4"/>
    <dgm:cxn modelId="{5A8D613E-1FE2-4328-89EC-7E6D827E0895}" type="presParOf" srcId="{1110924A-6A06-461B-86A8-3D0F277A1365}" destId="{5CF28E58-93E8-452B-9D79-84CDE30D76D9}" srcOrd="1" destOrd="0" presId="urn:microsoft.com/office/officeart/2005/8/layout/vList4"/>
    <dgm:cxn modelId="{48AB9905-2C5E-495D-9BC8-6DFC43B691A3}" type="presParOf" srcId="{1110924A-6A06-461B-86A8-3D0F277A1365}" destId="{DD632ED3-F429-4F01-858E-0F032DFA3078}" srcOrd="2" destOrd="0" presId="urn:microsoft.com/office/officeart/2005/8/layout/vList4"/>
    <dgm:cxn modelId="{21B0756E-BB14-4F79-A5C4-08209E8D7D27}" type="presParOf" srcId="{636FDC35-155B-4C3F-B23D-46E261B837B0}" destId="{713A8D46-7A11-4D7D-ABEC-CE3EBF0E1206}" srcOrd="3" destOrd="0" presId="urn:microsoft.com/office/officeart/2005/8/layout/vList4"/>
    <dgm:cxn modelId="{3AB472D4-EBCA-4523-A45E-2699E7D29FC9}" type="presParOf" srcId="{636FDC35-155B-4C3F-B23D-46E261B837B0}" destId="{64BE5FF1-F02C-4B27-98E7-3602EB9B1360}" srcOrd="4" destOrd="0" presId="urn:microsoft.com/office/officeart/2005/8/layout/vList4"/>
    <dgm:cxn modelId="{7302228F-DEF5-4067-BA41-F4174BC27FBF}" type="presParOf" srcId="{64BE5FF1-F02C-4B27-98E7-3602EB9B1360}" destId="{35A463F4-3287-413D-BBD9-7C625C434823}" srcOrd="0" destOrd="0" presId="urn:microsoft.com/office/officeart/2005/8/layout/vList4"/>
    <dgm:cxn modelId="{CCBB0BA6-498B-4F26-8E03-76613DB3FEDB}" type="presParOf" srcId="{64BE5FF1-F02C-4B27-98E7-3602EB9B1360}" destId="{B2E98C05-C295-4CA0-B762-4AD466728E19}" srcOrd="1" destOrd="0" presId="urn:microsoft.com/office/officeart/2005/8/layout/vList4"/>
    <dgm:cxn modelId="{A2572E77-838F-48B2-9272-406FC39381AD}" type="presParOf" srcId="{64BE5FF1-F02C-4B27-98E7-3602EB9B1360}" destId="{B9CCF0C4-DCD6-493E-841E-131FCD277674}" srcOrd="2" destOrd="0" presId="urn:microsoft.com/office/officeart/2005/8/layout/vList4"/>
    <dgm:cxn modelId="{54B3D5E0-BA4D-4984-A260-524205E6A5B1}" type="presParOf" srcId="{636FDC35-155B-4C3F-B23D-46E261B837B0}" destId="{ED37B408-C2A7-472B-9847-EAB40D167C0E}" srcOrd="5" destOrd="0" presId="urn:microsoft.com/office/officeart/2005/8/layout/vList4"/>
    <dgm:cxn modelId="{C253FD0D-86CF-4E26-A7F7-92BBD9DDAC44}" type="presParOf" srcId="{636FDC35-155B-4C3F-B23D-46E261B837B0}" destId="{E184AA0B-775F-4D9B-932B-BE7721889FDF}" srcOrd="6" destOrd="0" presId="urn:microsoft.com/office/officeart/2005/8/layout/vList4"/>
    <dgm:cxn modelId="{E7054579-E746-487B-9DFA-F2C0A739551B}" type="presParOf" srcId="{E184AA0B-775F-4D9B-932B-BE7721889FDF}" destId="{B128E269-C730-4AF1-8D82-C9539412027F}" srcOrd="0" destOrd="0" presId="urn:microsoft.com/office/officeart/2005/8/layout/vList4"/>
    <dgm:cxn modelId="{5E0671DF-DC98-4B00-809C-2AF47AB63EC1}" type="presParOf" srcId="{E184AA0B-775F-4D9B-932B-BE7721889FDF}" destId="{CEA9CB5D-A6C3-4F92-9B3A-3BBD4E84738A}" srcOrd="1" destOrd="0" presId="urn:microsoft.com/office/officeart/2005/8/layout/vList4"/>
    <dgm:cxn modelId="{471D8F94-A645-4C39-BC00-87FFA4C82877}" type="presParOf" srcId="{E184AA0B-775F-4D9B-932B-BE7721889FDF}" destId="{8350A529-2C29-4927-AF40-24D39FCACDD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8113B-F23B-47C8-B97F-0568AAAB0FE4}">
      <dsp:nvSpPr>
        <dsp:cNvPr id="0" name=""/>
        <dsp:cNvSpPr/>
      </dsp:nvSpPr>
      <dsp:spPr>
        <a:xfrm>
          <a:off x="0" y="0"/>
          <a:ext cx="6479358" cy="1190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Bảo</a:t>
          </a:r>
          <a:r>
            <a:rPr lang="en-US" sz="2400" kern="1200" dirty="0"/>
            <a:t> </a:t>
          </a:r>
          <a:r>
            <a:rPr lang="en-US" sz="2400" kern="1200" dirty="0" err="1"/>
            <a:t>mật</a:t>
          </a:r>
          <a:r>
            <a:rPr lang="en-US" sz="2400" kern="1200" dirty="0"/>
            <a:t> </a:t>
          </a:r>
          <a:r>
            <a:rPr lang="en-US" sz="2400" kern="1200" dirty="0" err="1"/>
            <a:t>điện</a:t>
          </a:r>
          <a:r>
            <a:rPr lang="en-US" sz="2400" kern="1200" dirty="0"/>
            <a:t> </a:t>
          </a:r>
          <a:r>
            <a:rPr lang="en-US" sz="2400" kern="1200" dirty="0" err="1"/>
            <a:t>thoại</a:t>
          </a:r>
          <a:endParaRPr lang="en-US" sz="2400" kern="1200" dirty="0"/>
        </a:p>
      </dsp:txBody>
      <dsp:txXfrm>
        <a:off x="1414952" y="0"/>
        <a:ext cx="5064405" cy="1190806"/>
      </dsp:txXfrm>
    </dsp:sp>
    <dsp:sp modelId="{629809FA-6DC6-4194-8415-E0A379F38841}">
      <dsp:nvSpPr>
        <dsp:cNvPr id="0" name=""/>
        <dsp:cNvSpPr/>
      </dsp:nvSpPr>
      <dsp:spPr>
        <a:xfrm>
          <a:off x="119080" y="46765"/>
          <a:ext cx="1295871" cy="109727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/>
          <a:srcRect/>
          <a:stretch>
            <a:fillRect t="-7000" b="-7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B55236C-2CBB-490E-8D54-C0D232477733}">
      <dsp:nvSpPr>
        <dsp:cNvPr id="0" name=""/>
        <dsp:cNvSpPr/>
      </dsp:nvSpPr>
      <dsp:spPr>
        <a:xfrm>
          <a:off x="0" y="1251846"/>
          <a:ext cx="6479358" cy="1190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Gắn</a:t>
          </a:r>
          <a:r>
            <a:rPr lang="en-US" sz="2400" kern="1200" dirty="0"/>
            <a:t> </a:t>
          </a:r>
          <a:r>
            <a:rPr lang="en-US" sz="2400" kern="1200" dirty="0" err="1"/>
            <a:t>thẻ</a:t>
          </a:r>
          <a:r>
            <a:rPr lang="en-US" sz="2400" kern="1200" dirty="0"/>
            <a:t> </a:t>
          </a:r>
          <a:r>
            <a:rPr lang="en-US" sz="2400" kern="1200" dirty="0" err="1"/>
            <a:t>người</a:t>
          </a:r>
          <a:r>
            <a:rPr lang="en-US" sz="2400" kern="1200" dirty="0"/>
            <a:t> </a:t>
          </a:r>
          <a:r>
            <a:rPr lang="en-US" sz="2400" kern="1200" dirty="0" err="1"/>
            <a:t>dùng</a:t>
          </a:r>
          <a:r>
            <a:rPr lang="en-US" sz="2400" kern="1200" dirty="0"/>
            <a:t> (Facebook)</a:t>
          </a:r>
        </a:p>
      </dsp:txBody>
      <dsp:txXfrm>
        <a:off x="1414952" y="1251846"/>
        <a:ext cx="5064405" cy="1190806"/>
      </dsp:txXfrm>
    </dsp:sp>
    <dsp:sp modelId="{5CF28E58-93E8-452B-9D79-84CDE30D76D9}">
      <dsp:nvSpPr>
        <dsp:cNvPr id="0" name=""/>
        <dsp:cNvSpPr/>
      </dsp:nvSpPr>
      <dsp:spPr>
        <a:xfrm>
          <a:off x="119080" y="1356651"/>
          <a:ext cx="1295871" cy="109727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5A463F4-3287-413D-BBD9-7C625C434823}">
      <dsp:nvSpPr>
        <dsp:cNvPr id="0" name=""/>
        <dsp:cNvSpPr/>
      </dsp:nvSpPr>
      <dsp:spPr>
        <a:xfrm>
          <a:off x="0" y="2619773"/>
          <a:ext cx="6479358" cy="1190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Truy</a:t>
          </a:r>
          <a:r>
            <a:rPr lang="en-US" sz="2400" kern="1200" dirty="0"/>
            <a:t> </a:t>
          </a:r>
          <a:r>
            <a:rPr lang="en-US" sz="2400" kern="1200" dirty="0" err="1"/>
            <a:t>tìm</a:t>
          </a:r>
          <a:r>
            <a:rPr lang="en-US" sz="2400" kern="1200" dirty="0"/>
            <a:t> </a:t>
          </a:r>
          <a:r>
            <a:rPr lang="en-US" sz="2400" kern="1200" dirty="0" err="1"/>
            <a:t>tội</a:t>
          </a:r>
          <a:r>
            <a:rPr lang="en-US" sz="2400" kern="1200" dirty="0"/>
            <a:t> </a:t>
          </a:r>
          <a:r>
            <a:rPr lang="en-US" sz="2400" kern="1200" dirty="0" err="1"/>
            <a:t>phạm</a:t>
          </a:r>
          <a:endParaRPr lang="en-US" sz="2400" kern="1200" dirty="0"/>
        </a:p>
      </dsp:txBody>
      <dsp:txXfrm>
        <a:off x="1414952" y="2619773"/>
        <a:ext cx="5064405" cy="1190806"/>
      </dsp:txXfrm>
    </dsp:sp>
    <dsp:sp modelId="{B2E98C05-C295-4CA0-B762-4AD466728E19}">
      <dsp:nvSpPr>
        <dsp:cNvPr id="0" name=""/>
        <dsp:cNvSpPr/>
      </dsp:nvSpPr>
      <dsp:spPr>
        <a:xfrm>
          <a:off x="119080" y="2666538"/>
          <a:ext cx="1295871" cy="109727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128E269-C730-4AF1-8D82-C9539412027F}">
      <dsp:nvSpPr>
        <dsp:cNvPr id="0" name=""/>
        <dsp:cNvSpPr/>
      </dsp:nvSpPr>
      <dsp:spPr>
        <a:xfrm>
          <a:off x="0" y="3929659"/>
          <a:ext cx="6479358" cy="1190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Điểm</a:t>
          </a:r>
          <a:r>
            <a:rPr lang="en-US" sz="2400" kern="1200" dirty="0"/>
            <a:t> </a:t>
          </a:r>
          <a:r>
            <a:rPr lang="en-US" sz="2400" kern="1200" dirty="0" err="1"/>
            <a:t>danh</a:t>
          </a:r>
          <a:r>
            <a:rPr lang="en-US" sz="2400" kern="1200" dirty="0"/>
            <a:t> </a:t>
          </a:r>
          <a:r>
            <a:rPr lang="en-US" sz="2400" kern="1200" dirty="0" err="1"/>
            <a:t>sinh</a:t>
          </a:r>
          <a:r>
            <a:rPr lang="en-US" sz="2400" kern="1200" dirty="0"/>
            <a:t> </a:t>
          </a:r>
          <a:r>
            <a:rPr lang="en-US" sz="2400" kern="1200" dirty="0" err="1"/>
            <a:t>viên</a:t>
          </a:r>
          <a:endParaRPr lang="en-US" sz="2400" kern="1200" dirty="0"/>
        </a:p>
      </dsp:txBody>
      <dsp:txXfrm>
        <a:off x="1414952" y="3929659"/>
        <a:ext cx="5064405" cy="1190806"/>
      </dsp:txXfrm>
    </dsp:sp>
    <dsp:sp modelId="{CEA9CB5D-A6C3-4F92-9B3A-3BBD4E84738A}">
      <dsp:nvSpPr>
        <dsp:cNvPr id="0" name=""/>
        <dsp:cNvSpPr/>
      </dsp:nvSpPr>
      <dsp:spPr>
        <a:xfrm>
          <a:off x="119080" y="4048740"/>
          <a:ext cx="1295871" cy="95264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/>
          <a:srcRect/>
          <a:stretch>
            <a:fillRect l="-10000" r="-1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B0261-8F54-4946-8563-BE38EF398B27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0B6C1-A3D0-4E4D-8DF5-7B4D8ACCC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8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800" dirty="0" err="1">
                <a:effectLst/>
                <a:latin typeface="Segoe UI" panose="020B0502040204020203" pitchFamily="34" charset="0"/>
              </a:rPr>
              <a:t>Kính</a:t>
            </a:r>
            <a:r>
              <a:rPr lang="vi-VN" sz="1800" dirty="0">
                <a:effectLst/>
                <a:latin typeface="Segoe UI" panose="020B0502040204020203" pitchFamily="34" charset="0"/>
              </a:rPr>
              <a:t> thưa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thầy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Chủ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tịch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hội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đồng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và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các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thầy</a:t>
            </a:r>
            <a:r>
              <a:rPr lang="vi-VN" sz="1800" dirty="0">
                <a:effectLst/>
                <a:latin typeface="Segoe UI" panose="020B0502040204020203" pitchFamily="34" charset="0"/>
              </a:rPr>
              <a:t> trong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hội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đồng</a:t>
            </a:r>
            <a:r>
              <a:rPr lang="vi-VN" sz="1800" dirty="0">
                <a:effectLst/>
                <a:latin typeface="Segoe UI" panose="020B0502040204020203" pitchFamily="34" charset="0"/>
              </a:rPr>
              <a:t>, thưa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toàn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thể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các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bạn</a:t>
            </a:r>
            <a:r>
              <a:rPr lang="vi-VN" sz="1800" dirty="0">
                <a:effectLst/>
                <a:latin typeface="Segoe UI" panose="020B0502040204020203" pitchFamily="34" charset="0"/>
              </a:rPr>
              <a:t>.</a:t>
            </a:r>
            <a:endParaRPr lang="en-US" sz="1800" dirty="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1800" dirty="0">
                <a:effectLst/>
                <a:latin typeface="Segoe UI" panose="020B0502040204020203" pitchFamily="34" charset="0"/>
              </a:rPr>
              <a:t>Em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là</a:t>
            </a:r>
            <a:r>
              <a:rPr lang="vi-VN" sz="1800" dirty="0">
                <a:effectLst/>
                <a:latin typeface="Segoe UI" panose="020B0502040204020203" pitchFamily="34" charset="0"/>
              </a:rPr>
              <a:t> Nguyễn Văn Điền,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mã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số</a:t>
            </a:r>
            <a:r>
              <a:rPr lang="vi-VN" sz="1800" dirty="0">
                <a:effectLst/>
                <a:latin typeface="Segoe UI" panose="020B0502040204020203" pitchFamily="34" charset="0"/>
              </a:rPr>
              <a:t> sinh viên 20161001</a:t>
            </a:r>
            <a:r>
              <a:rPr lang="en-US" sz="1800" dirty="0">
                <a:effectLst/>
                <a:latin typeface="Segoe UI" panose="020B0502040204020203" pitchFamily="34" charset="0"/>
              </a:rPr>
              <a:t>,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lớp</a:t>
            </a:r>
            <a:r>
              <a:rPr lang="vi-VN" sz="1800" dirty="0">
                <a:effectLst/>
                <a:latin typeface="Segoe UI" panose="020B0502040204020203" pitchFamily="34" charset="0"/>
              </a:rPr>
              <a:t> CNTT1.02-K61. Hôm nay em xin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trình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bày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đồ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án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tốt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nghiệp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của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mình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với</a:t>
            </a:r>
            <a:r>
              <a:rPr lang="vi-VN" sz="1800" dirty="0">
                <a:effectLst/>
                <a:latin typeface="Segoe UI" panose="020B0502040204020203" pitchFamily="34" charset="0"/>
              </a:rPr>
              <a:t> tên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đề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tài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là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Ứng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dụng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điểm</a:t>
            </a:r>
            <a:r>
              <a:rPr lang="vi-VN" sz="1800" dirty="0">
                <a:effectLst/>
                <a:latin typeface="Segoe UI" panose="020B0502040204020203" pitchFamily="34" charset="0"/>
              </a:rPr>
              <a:t> danh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sử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dụng</a:t>
            </a:r>
            <a:r>
              <a:rPr lang="vi-VN" sz="1800" dirty="0">
                <a:effectLst/>
                <a:latin typeface="Segoe UI" panose="020B0502040204020203" pitchFamily="34" charset="0"/>
              </a:rPr>
              <a:t> công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nghệ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nhận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dạng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ảnh</a:t>
            </a:r>
            <a:r>
              <a:rPr lang="vi-VN" sz="1800" dirty="0">
                <a:effectLst/>
                <a:latin typeface="Segoe UI" panose="020B0502040204020203" pitchFamily="34" charset="0"/>
              </a:rPr>
              <a:t> trên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Android</a:t>
            </a:r>
            <a:r>
              <a:rPr lang="vi-VN" sz="1800" dirty="0">
                <a:effectLst/>
                <a:latin typeface="Segoe UI" panose="020B0502040204020203" pitchFamily="34" charset="0"/>
              </a:rPr>
              <a:t>. Sau đây em xin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bắt</a:t>
            </a:r>
            <a:r>
              <a:rPr lang="vi-VN" sz="1800" dirty="0">
                <a:effectLst/>
                <a:latin typeface="Segoe UI" panose="020B0502040204020203" pitchFamily="34" charset="0"/>
              </a:rPr>
              <a:t> </a:t>
            </a:r>
            <a:r>
              <a:rPr lang="vi-VN" sz="1800" dirty="0" err="1">
                <a:effectLst/>
                <a:latin typeface="Segoe UI" panose="020B0502040204020203" pitchFamily="34" charset="0"/>
              </a:rPr>
              <a:t>đầu</a:t>
            </a:r>
            <a:r>
              <a:rPr lang="vi-VN" sz="1800" dirty="0">
                <a:effectLst/>
                <a:latin typeface="Segoe UI" panose="020B0502040204020203" pitchFamily="34" charset="0"/>
              </a:rPr>
              <a:t>.</a:t>
            </a:r>
            <a:endParaRPr lang="vi-VN" sz="180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099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3 </a:t>
            </a:r>
            <a:r>
              <a:rPr lang="en-US" dirty="0" err="1"/>
              <a:t>Khối</a:t>
            </a:r>
            <a:r>
              <a:rPr lang="en-US" dirty="0"/>
              <a:t> Inception-Resnet A B </a:t>
            </a:r>
            <a:r>
              <a:rPr lang="en-US" dirty="0" err="1"/>
              <a:t>và</a:t>
            </a:r>
            <a:r>
              <a:rPr lang="en-US" dirty="0"/>
              <a:t> C,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Inception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,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ResNet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tránh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triệt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1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bão</a:t>
            </a:r>
            <a:r>
              <a:rPr lang="en-US" dirty="0"/>
              <a:t> </a:t>
            </a:r>
            <a:r>
              <a:rPr lang="en-US" dirty="0" err="1"/>
              <a:t>hòa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38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Đầu</a:t>
            </a:r>
            <a:r>
              <a:rPr lang="en-US" dirty="0"/>
              <a:t> ra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embedding </a:t>
            </a:r>
            <a:r>
              <a:rPr lang="en-US" dirty="0" err="1"/>
              <a:t>là</a:t>
            </a:r>
            <a:r>
              <a:rPr lang="en-US" dirty="0"/>
              <a:t> 1 vector 128 </a:t>
            </a:r>
            <a:r>
              <a:rPr lang="en-US" dirty="0" err="1"/>
              <a:t>chiều</a:t>
            </a:r>
            <a:r>
              <a:rPr lang="en-US" dirty="0"/>
              <a:t>, vector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vector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endParaRPr lang="en-US" dirty="0"/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7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  <a:p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1 </a:t>
            </a:r>
            <a:r>
              <a:rPr lang="en-US" dirty="0" err="1"/>
              <a:t>người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3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,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P </a:t>
            </a:r>
            <a:r>
              <a:rPr lang="en-US" dirty="0" err="1"/>
              <a:t>là</a:t>
            </a:r>
            <a:r>
              <a:rPr lang="en-US" dirty="0"/>
              <a:t> 2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 3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qua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embedding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. </a:t>
            </a:r>
            <a:r>
              <a:rPr lang="en-US" dirty="0" err="1"/>
              <a:t>Vì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P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embedding </a:t>
            </a:r>
            <a:r>
              <a:rPr lang="en-US" dirty="0" err="1"/>
              <a:t>giữa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P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còn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639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vọng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P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N.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,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1 embedding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họ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dĩ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embedding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embedding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.</a:t>
            </a:r>
          </a:p>
          <a:p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, </a:t>
            </a:r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P </a:t>
            </a:r>
            <a:r>
              <a:rPr lang="en-US" dirty="0" err="1"/>
              <a:t>trừ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 </a:t>
            </a:r>
            <a:r>
              <a:rPr lang="en-US" dirty="0" err="1"/>
              <a:t>và</a:t>
            </a:r>
            <a:r>
              <a:rPr lang="en-US" dirty="0"/>
              <a:t> N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1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anpha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/>
              <a:t>.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637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3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CNN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ra embedding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.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Keras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là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một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thư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viện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mạng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nơ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ron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được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viết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bằng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python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năm 2015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bởi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1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kỹ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sư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deep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learning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của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vi-VN" b="0" i="0" dirty="0" err="1">
                <a:solidFill>
                  <a:srgbClr val="404040"/>
                </a:solidFill>
                <a:effectLst/>
                <a:latin typeface="-apple-system"/>
              </a:rPr>
              <a:t>google</a:t>
            </a:r>
            <a:r>
              <a:rPr lang="vi-VN" b="0" i="0" dirty="0">
                <a:solidFill>
                  <a:srgbClr val="404040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82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embedding,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qua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embedding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,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356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trên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51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dataset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VN, </a:t>
            </a:r>
            <a:r>
              <a:rPr lang="en-US" dirty="0" err="1"/>
              <a:t>gồm</a:t>
            </a:r>
            <a:r>
              <a:rPr lang="en-US" dirty="0"/>
              <a:t> 9210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969 </a:t>
            </a:r>
            <a:r>
              <a:rPr lang="en-US" dirty="0" err="1"/>
              <a:t>người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5 </a:t>
            </a:r>
            <a:r>
              <a:rPr lang="en-US" dirty="0" err="1"/>
              <a:t>đến</a:t>
            </a:r>
            <a:r>
              <a:rPr lang="en-US" dirty="0"/>
              <a:t> 10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940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Accuracy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306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…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46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bày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4 </a:t>
            </a:r>
            <a:r>
              <a:rPr lang="en-US" dirty="0" err="1"/>
              <a:t>phần</a:t>
            </a:r>
            <a:r>
              <a:rPr lang="en-US" dirty="0"/>
              <a:t>: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93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Android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Keras</a:t>
            </a:r>
            <a:r>
              <a:rPr lang="en-US" dirty="0"/>
              <a:t> sang </a:t>
            </a:r>
            <a:r>
              <a:rPr lang="en-US" dirty="0" err="1"/>
              <a:t>TFLite</a:t>
            </a:r>
            <a:r>
              <a:rPr lang="en-US" dirty="0"/>
              <a:t>, </a:t>
            </a:r>
            <a:r>
              <a:rPr lang="en-US" dirty="0" err="1"/>
              <a:t>tflite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.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tensorflow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38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56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82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Trên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đây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là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phần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trình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bày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của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em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. Em xin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gửi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lời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cảm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ơn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đến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thầy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ThS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Lê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Bá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Vui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nhiệt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tình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giúp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đỡ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em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hoàn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thiện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ĐATN. Tuy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đã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cố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gắng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nhưng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với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kiến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thức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còn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hạn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chế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chắc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chắn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ĐATN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của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em không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tránh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khỏi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những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thiếu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sót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. Em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rất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mong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nhận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được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ý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kiến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của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các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ầy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và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các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bạn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để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bản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ĐATN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của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em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được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hoàn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thiện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hơn. Em xin chân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thành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vi-VN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cảm</a:t>
            </a:r>
            <a:r>
              <a:rPr lang="vi-VN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ơn.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88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tin, </a:t>
            </a:r>
            <a:r>
              <a:rPr lang="en-US" dirty="0" err="1"/>
              <a:t>ngày</a:t>
            </a:r>
            <a:r>
              <a:rPr lang="en-US" dirty="0"/>
              <a:t> </a:t>
            </a:r>
            <a:r>
              <a:rPr lang="en-US" dirty="0" err="1"/>
              <a:t>càng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con </a:t>
            </a:r>
            <a:r>
              <a:rPr lang="en-US" dirty="0" err="1"/>
              <a:t>người</a:t>
            </a:r>
            <a:r>
              <a:rPr lang="en-US" dirty="0"/>
              <a:t>.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00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video.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23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effectLst/>
                <a:latin typeface="Segoe UI" panose="020B0502040204020203" pitchFamily="34" charset="0"/>
              </a:rPr>
              <a:t>Ứng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dụng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đầu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tiên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của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nhận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diện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khuôn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mặt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mà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em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muốn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giới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thiệu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là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điểm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danh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sinh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đây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sẽ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là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ứng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dụng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mà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em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sẽ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xây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dựng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và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sẽ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trình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bày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vào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phần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sau</a:t>
            </a:r>
            <a:r>
              <a:rPr lang="en-US" sz="1800" dirty="0">
                <a:effectLst/>
                <a:latin typeface="Segoe UI" panose="020B0502040204020203" pitchFamily="34" charset="0"/>
              </a:rPr>
              <a:t>,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ứng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dụng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tiếp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theo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là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bảo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mật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điện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thoại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tiêu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biểu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là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FaceID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của</a:t>
            </a:r>
            <a:r>
              <a:rPr lang="en-US" sz="1800" dirty="0">
                <a:effectLst/>
                <a:latin typeface="Segoe UI" panose="020B0502040204020203" pitchFamily="34" charset="0"/>
              </a:rPr>
              <a:t> Apple,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gắn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thẻ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người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dùng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tiêu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biểu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là</a:t>
            </a:r>
            <a:r>
              <a:rPr lang="en-US" sz="1800" dirty="0">
                <a:effectLst/>
                <a:latin typeface="Segoe UI" panose="020B0502040204020203" pitchFamily="34" charset="0"/>
              </a:rPr>
              <a:t> Facebook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hệ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thống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của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facebook</a:t>
            </a:r>
            <a:r>
              <a:rPr lang="en-US" sz="1800" dirty="0">
                <a:effectLst/>
                <a:latin typeface="Segoe UI" panose="020B0502040204020203" pitchFamily="34" charset="0"/>
              </a:rPr>
              <a:t>,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truy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tìm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tội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phạm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ứng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dụng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này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bên</a:t>
            </a:r>
            <a:r>
              <a:rPr lang="en-US" sz="1800" dirty="0">
                <a:effectLst/>
                <a:latin typeface="Segoe UI" panose="020B0502040204020203" pitchFamily="34" charset="0"/>
              </a:rPr>
              <a:t> TQ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đang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được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sử</a:t>
            </a:r>
            <a:r>
              <a:rPr lang="en-US" sz="1800" dirty="0">
                <a:effectLst/>
                <a:latin typeface="Segoe UI" panose="020B0502040204020203" pitchFamily="34" charset="0"/>
              </a:rPr>
              <a:t> </a:t>
            </a:r>
            <a:r>
              <a:rPr lang="en-US" sz="1800" dirty="0" err="1">
                <a:effectLst/>
                <a:latin typeface="Segoe UI" panose="020B0502040204020203" pitchFamily="34" charset="0"/>
              </a:rPr>
              <a:t>dụng</a:t>
            </a:r>
            <a:r>
              <a:rPr lang="en-US" sz="1800" dirty="0">
                <a:effectLst/>
                <a:latin typeface="Segoe UI" panose="020B0502040204020203" pitchFamily="34" charset="0"/>
              </a:rPr>
              <a:t>.</a:t>
            </a:r>
            <a:endParaRPr lang="vi-VN" sz="1800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39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,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,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ra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ai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86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,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hứng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ron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ron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,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ron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.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62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ron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hay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CNN,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ra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CNN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Android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CNN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Inception-ResNet-V1</a:t>
            </a: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8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CNN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90MB,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nhẹ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CNN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Inception-ResNet-V1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do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Inception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ResNet</a:t>
            </a:r>
            <a:endParaRPr lang="en-US" dirty="0"/>
          </a:p>
          <a:p>
            <a:r>
              <a:rPr lang="en-US" dirty="0"/>
              <a:t>Inception-ResNet-v1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,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,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chồng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3 </a:t>
            </a:r>
            <a:r>
              <a:rPr lang="en-US" dirty="0" err="1"/>
              <a:t>khối</a:t>
            </a:r>
            <a:r>
              <a:rPr lang="en-US" dirty="0"/>
              <a:t> A, B </a:t>
            </a:r>
            <a:r>
              <a:rPr lang="en-US" dirty="0" err="1"/>
              <a:t>và</a:t>
            </a:r>
            <a:r>
              <a:rPr lang="en-US" dirty="0"/>
              <a:t> C 3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Inception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RestNet</a:t>
            </a:r>
            <a:r>
              <a:rPr lang="en-US" dirty="0"/>
              <a:t>,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ra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0B6C1-A3D0-4E4D-8DF5-7B4D8ACCC0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0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43000" y="1538287"/>
            <a:ext cx="6858000" cy="2387600"/>
          </a:xfrm>
        </p:spPr>
        <p:txBody>
          <a:bodyPr anchor="b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subtitle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3132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6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3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69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8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7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338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2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9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44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50" y="-87315"/>
            <a:ext cx="8026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50" y="1346200"/>
            <a:ext cx="8026400" cy="4902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C2761-52B0-42C5-B01B-DF8F69615AE5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EBBDA-6239-48A4-BF42-145536EAE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57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BD53590A-168E-4F71-875A-642B7B93A339}"/>
              </a:ext>
            </a:extLst>
          </p:cNvPr>
          <p:cNvSpPr txBox="1"/>
          <p:nvPr/>
        </p:nvSpPr>
        <p:spPr>
          <a:xfrm>
            <a:off x="1526935" y="1310325"/>
            <a:ext cx="6090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ĐỒ ÁN TỐT NGHIỆP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F6DA8257-5891-40E9-8316-9BD1B3BFB1DA}"/>
              </a:ext>
            </a:extLst>
          </p:cNvPr>
          <p:cNvSpPr txBox="1"/>
          <p:nvPr/>
        </p:nvSpPr>
        <p:spPr>
          <a:xfrm>
            <a:off x="361551" y="2663429"/>
            <a:ext cx="84208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ỨNG DỤNG ĐIỂM DANH SỬ DỤNG CÔNG NGHỆ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NHẬN DẠNG ẢNH TRÊN ANDROID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2063D293-1D43-431B-BA00-4E47115B4B37}"/>
              </a:ext>
            </a:extLst>
          </p:cNvPr>
          <p:cNvSpPr txBox="1"/>
          <p:nvPr/>
        </p:nvSpPr>
        <p:spPr>
          <a:xfrm>
            <a:off x="3381401" y="4235036"/>
            <a:ext cx="5960562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Nguyễn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Điền – 20161001 – CNTT1.02 – K61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73E03DB8-6051-4816-937C-8C99D2A4D5F8}"/>
              </a:ext>
            </a:extLst>
          </p:cNvPr>
          <p:cNvSpPr txBox="1"/>
          <p:nvPr/>
        </p:nvSpPr>
        <p:spPr>
          <a:xfrm>
            <a:off x="3381401" y="5724570"/>
            <a:ext cx="4156972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Lê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Vui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Điện thoại iPhone 7 plus có nhận diện khuôn mặt không?">
            <a:extLst>
              <a:ext uri="{FF2B5EF4-FFF2-40B4-BE49-F238E27FC236}">
                <a16:creationId xmlns:a16="http://schemas.microsoft.com/office/drawing/2014/main" id="{B6B7A6D2-2DC7-47A4-AEED-10BD7BACE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88" y="3715270"/>
            <a:ext cx="2308527" cy="223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039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5405128" cy="880029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PHƯƠNG PHÁP GIẢI QUYẾT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A035AEA-EE7B-4CE4-8BA5-61DC74CCC015}"/>
              </a:ext>
            </a:extLst>
          </p:cNvPr>
          <p:cNvSpPr txBox="1"/>
          <p:nvPr/>
        </p:nvSpPr>
        <p:spPr>
          <a:xfrm>
            <a:off x="480766" y="1233996"/>
            <a:ext cx="782424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Các</a:t>
            </a:r>
            <a:r>
              <a:rPr lang="en-US" dirty="0"/>
              <a:t> Layer Inception-</a:t>
            </a:r>
            <a:r>
              <a:rPr lang="en-US" dirty="0" err="1"/>
              <a:t>ResNet</a:t>
            </a:r>
            <a:r>
              <a:rPr lang="en-US" dirty="0"/>
              <a:t> A, B </a:t>
            </a:r>
            <a:r>
              <a:rPr lang="en-US" dirty="0" err="1"/>
              <a:t>và</a:t>
            </a:r>
            <a:r>
              <a:rPr lang="en-US" dirty="0"/>
              <a:t> C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1DF375A-6239-4B67-A39B-EBCC33AB1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1" y="1935126"/>
            <a:ext cx="3333457" cy="3298914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06C980A1-160B-47E6-9D88-BA0D599C3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58" y="1856536"/>
            <a:ext cx="3066719" cy="3377504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16B8EBDA-794A-46AB-B249-9237B962C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736" y="1839434"/>
            <a:ext cx="2905063" cy="3438770"/>
          </a:xfrm>
          <a:prstGeom prst="rect">
            <a:avLst/>
          </a:prstGeom>
        </p:spPr>
      </p:pic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14B2923-A5F9-4469-B855-26204B9B270A}"/>
              </a:ext>
            </a:extLst>
          </p:cNvPr>
          <p:cNvSpPr txBox="1"/>
          <p:nvPr/>
        </p:nvSpPr>
        <p:spPr>
          <a:xfrm>
            <a:off x="480766" y="562400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Inception-</a:t>
            </a:r>
            <a:r>
              <a:rPr lang="en-US" dirty="0" err="1"/>
              <a:t>ResNet</a:t>
            </a:r>
            <a:r>
              <a:rPr lang="en-US" dirty="0"/>
              <a:t>-A Layer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CB22B14-DAFF-4DE1-B317-53EAA95190A8}"/>
              </a:ext>
            </a:extLst>
          </p:cNvPr>
          <p:cNvSpPr txBox="1"/>
          <p:nvPr/>
        </p:nvSpPr>
        <p:spPr>
          <a:xfrm>
            <a:off x="3407539" y="562400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Inception-</a:t>
            </a:r>
            <a:r>
              <a:rPr lang="en-US" dirty="0" err="1"/>
              <a:t>ResNet</a:t>
            </a:r>
            <a:r>
              <a:rPr lang="en-US" dirty="0"/>
              <a:t>-B Layer</a:t>
            </a: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51CAC792-3091-4A18-B42D-9F6455883BAD}"/>
              </a:ext>
            </a:extLst>
          </p:cNvPr>
          <p:cNvSpPr txBox="1"/>
          <p:nvPr/>
        </p:nvSpPr>
        <p:spPr>
          <a:xfrm>
            <a:off x="6253560" y="5626678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Inception-</a:t>
            </a:r>
            <a:r>
              <a:rPr lang="en-US" dirty="0" err="1"/>
              <a:t>ResNet</a:t>
            </a:r>
            <a:r>
              <a:rPr lang="en-US" dirty="0"/>
              <a:t>-C Layer</a:t>
            </a:r>
          </a:p>
        </p:txBody>
      </p:sp>
    </p:spTree>
    <p:extLst>
      <p:ext uri="{BB962C8B-B14F-4D97-AF65-F5344CB8AC3E}">
        <p14:creationId xmlns:p14="http://schemas.microsoft.com/office/powerpoint/2010/main" val="252786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5405128" cy="880029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PHƯƠNG PHÁP GIẢI QUYẾT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A035AEA-EE7B-4CE4-8BA5-61DC74CCC015}"/>
              </a:ext>
            </a:extLst>
          </p:cNvPr>
          <p:cNvSpPr txBox="1"/>
          <p:nvPr/>
        </p:nvSpPr>
        <p:spPr>
          <a:xfrm>
            <a:off x="480766" y="1233996"/>
            <a:ext cx="782424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Đầu</a:t>
            </a:r>
            <a:r>
              <a:rPr lang="en-US" dirty="0"/>
              <a:t> ra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embedding </a:t>
            </a:r>
            <a:r>
              <a:rPr lang="en-US" dirty="0" err="1"/>
              <a:t>là</a:t>
            </a:r>
            <a:r>
              <a:rPr lang="en-US" dirty="0"/>
              <a:t> 1 vector 128 </a:t>
            </a:r>
            <a:r>
              <a:rPr lang="en-US" dirty="0" err="1"/>
              <a:t>chiều</a:t>
            </a: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5FDBA77-941C-468F-90D5-55B0A8D3F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44" y="1828134"/>
            <a:ext cx="6893511" cy="44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5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5405128" cy="880029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PHƯƠNG PHÁP GIẢI QUYẾT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2529B5C5-B887-424A-B282-625F0CAAEC58}"/>
              </a:ext>
            </a:extLst>
          </p:cNvPr>
          <p:cNvSpPr txBox="1"/>
          <p:nvPr/>
        </p:nvSpPr>
        <p:spPr>
          <a:xfrm>
            <a:off x="537099" y="1167983"/>
            <a:ext cx="806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(Loss Function ):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(Triplet Loss)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60644A4-2803-43A8-B0E0-D5003241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188626"/>
            <a:ext cx="83058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5405128" cy="880029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PHƯƠNG PHÁP GIẢI QUYẾT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2529B5C5-B887-424A-B282-625F0CAAEC58}"/>
              </a:ext>
            </a:extLst>
          </p:cNvPr>
          <p:cNvSpPr txBox="1"/>
          <p:nvPr/>
        </p:nvSpPr>
        <p:spPr>
          <a:xfrm>
            <a:off x="537099" y="1167983"/>
            <a:ext cx="806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(Loss Function ):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 (Triplet Loss)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734BC1A9-9B7C-4D1E-A696-7C11FFAF5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7790"/>
            <a:ext cx="9144000" cy="250137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B1D715FF-4157-41BD-A695-75D29B77C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67" y="5070210"/>
            <a:ext cx="8182466" cy="123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5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553828-07DF-4E7E-B044-6E03809F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04" y="-153303"/>
            <a:ext cx="8026400" cy="1325563"/>
          </a:xfrm>
        </p:spPr>
        <p:txBody>
          <a:bodyPr>
            <a:normAutofit/>
          </a:bodyPr>
          <a:lstStyle/>
          <a:p>
            <a:r>
              <a:rPr lang="en-US" sz="2900" b="0" dirty="0"/>
              <a:t>PHƯƠNG PHÁP GIẢI QUYẾT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542E1CC8-9DC5-4BF6-BB38-F1EFC2E05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81" y="1567543"/>
            <a:ext cx="7040744" cy="5287488"/>
          </a:xfrm>
          <a:prstGeom prst="rect">
            <a:avLst/>
          </a:prstGeom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9AB95CE2-0ECA-4B26-AF88-20578BD3873B}"/>
              </a:ext>
            </a:extLst>
          </p:cNvPr>
          <p:cNvSpPr txBox="1"/>
          <p:nvPr/>
        </p:nvSpPr>
        <p:spPr>
          <a:xfrm>
            <a:off x="1068779" y="1341912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: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24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E553828-07DF-4E7E-B044-6E03809F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04" y="-153303"/>
            <a:ext cx="8026400" cy="1325563"/>
          </a:xfrm>
        </p:spPr>
        <p:txBody>
          <a:bodyPr>
            <a:normAutofit/>
          </a:bodyPr>
          <a:lstStyle/>
          <a:p>
            <a:r>
              <a:rPr lang="en-US" sz="2900" b="0" dirty="0"/>
              <a:t>PHƯƠNG PHÁP GIẢI QUYẾT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0B45397-6B27-4942-A717-FD3FF4449B61}"/>
              </a:ext>
            </a:extLst>
          </p:cNvPr>
          <p:cNvSpPr txBox="1"/>
          <p:nvPr/>
        </p:nvSpPr>
        <p:spPr>
          <a:xfrm>
            <a:off x="878774" y="1341912"/>
            <a:ext cx="6685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E1AA0967-C866-4A73-99A1-964B08DCD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7431"/>
            <a:ext cx="9144000" cy="448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0121" y="1166449"/>
            <a:ext cx="5843754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THỬ NGHIỆM VÀ KẾT QUẢ</a:t>
            </a:r>
          </a:p>
        </p:txBody>
      </p:sp>
      <p:pic>
        <p:nvPicPr>
          <p:cNvPr id="1026" name="Picture 2" descr="Tin xổ số - Dự đoán kết quả xổ số miền Trung ngày 12-7-2018">
            <a:extLst>
              <a:ext uri="{FF2B5EF4-FFF2-40B4-BE49-F238E27FC236}">
                <a16:creationId xmlns:a16="http://schemas.microsoft.com/office/drawing/2014/main" id="{CDE9C454-3959-4628-9557-A639419D5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08" y="2304661"/>
            <a:ext cx="6183983" cy="412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064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5405128" cy="880029"/>
          </a:xfrm>
        </p:spPr>
        <p:txBody>
          <a:bodyPr>
            <a:normAutofit/>
          </a:bodyPr>
          <a:lstStyle/>
          <a:p>
            <a:r>
              <a:rPr lang="en-US" sz="2900" b="0" dirty="0">
                <a:latin typeface="Arial" panose="020B0604020202020204" pitchFamily="34" charset="0"/>
                <a:cs typeface="Arial" panose="020B0604020202020204" pitchFamily="34" charset="0"/>
              </a:rPr>
              <a:t>THỬ NGHIỆM VÀ KẾT QUẢ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9227CC-D375-44B1-A023-32DB88BC0432}"/>
              </a:ext>
            </a:extLst>
          </p:cNvPr>
          <p:cNvSpPr txBox="1"/>
          <p:nvPr/>
        </p:nvSpPr>
        <p:spPr>
          <a:xfrm>
            <a:off x="782425" y="1432874"/>
            <a:ext cx="6718506" cy="872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Dataset: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dataset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Gồm</a:t>
            </a:r>
            <a:r>
              <a:rPr lang="en-US" dirty="0"/>
              <a:t> 9210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969 </a:t>
            </a:r>
            <a:r>
              <a:rPr lang="en-US" dirty="0" err="1"/>
              <a:t>người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5-10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</a:p>
        </p:txBody>
      </p:sp>
      <p:pic>
        <p:nvPicPr>
          <p:cNvPr id="2050" name="Picture 2" descr="VN-celeb: Dữ liệu khuôn mặt người nổi tiếng Việt Nam và bài toán Face  recognition">
            <a:extLst>
              <a:ext uri="{FF2B5EF4-FFF2-40B4-BE49-F238E27FC236}">
                <a16:creationId xmlns:a16="http://schemas.microsoft.com/office/drawing/2014/main" id="{00F34DB7-4FCF-44C8-8F0D-08D364D56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225" y="2704468"/>
            <a:ext cx="7385549" cy="369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522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5405128" cy="880029"/>
          </a:xfrm>
        </p:spPr>
        <p:txBody>
          <a:bodyPr>
            <a:normAutofit/>
          </a:bodyPr>
          <a:lstStyle/>
          <a:p>
            <a:r>
              <a:rPr lang="en-US" sz="2900" b="0" dirty="0">
                <a:latin typeface="Arial" panose="020B0604020202020204" pitchFamily="34" charset="0"/>
                <a:cs typeface="Arial" panose="020B0604020202020204" pitchFamily="34" charset="0"/>
              </a:rPr>
              <a:t>THỬ NGHIỆM VÀ KẾT QUẢ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9227CC-D375-44B1-A023-32DB88BC0432}"/>
              </a:ext>
            </a:extLst>
          </p:cNvPr>
          <p:cNvSpPr txBox="1"/>
          <p:nvPr/>
        </p:nvSpPr>
        <p:spPr>
          <a:xfrm>
            <a:off x="782424" y="1906312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Accuracy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619A79C8-A691-44BB-A4D4-D0A81009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778" y="1617539"/>
            <a:ext cx="3363046" cy="946877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4DFEFE09-5F77-44FA-B46C-2DC4AAC471C0}"/>
              </a:ext>
            </a:extLst>
          </p:cNvPr>
          <p:cNvSpPr txBox="1"/>
          <p:nvPr/>
        </p:nvSpPr>
        <p:spPr>
          <a:xfrm>
            <a:off x="782425" y="2355050"/>
            <a:ext cx="700448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N_true</a:t>
            </a:r>
            <a:r>
              <a:rPr lang="en-US" dirty="0"/>
              <a:t>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đúng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N: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test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64277472-7084-47BD-9A19-4DFC00695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072" y="3660797"/>
            <a:ext cx="6479856" cy="3014759"/>
          </a:xfrm>
          <a:prstGeom prst="rect">
            <a:avLst/>
          </a:prstGeo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3F1F6F5-AACE-479E-9F64-5C2DC3A58BFD}"/>
              </a:ext>
            </a:extLst>
          </p:cNvPr>
          <p:cNvSpPr txBox="1"/>
          <p:nvPr/>
        </p:nvSpPr>
        <p:spPr>
          <a:xfrm>
            <a:off x="663880" y="1173456"/>
            <a:ext cx="449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</a:t>
            </a:r>
            <a:r>
              <a:rPr lang="en-US" b="1" dirty="0" err="1"/>
              <a:t>trên</a:t>
            </a:r>
            <a:r>
              <a:rPr lang="en-US" b="1" dirty="0"/>
              <a:t> </a:t>
            </a:r>
            <a:r>
              <a:rPr lang="en-US" b="1" dirty="0" err="1"/>
              <a:t>những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khác</a:t>
            </a:r>
            <a:r>
              <a:rPr lang="en-US" b="1" dirty="0"/>
              <a:t> </a:t>
            </a:r>
            <a:r>
              <a:rPr lang="en-US" b="1" dirty="0" err="1"/>
              <a:t>nhau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4823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5405128" cy="880029"/>
          </a:xfrm>
        </p:spPr>
        <p:txBody>
          <a:bodyPr>
            <a:normAutofit/>
          </a:bodyPr>
          <a:lstStyle/>
          <a:p>
            <a:r>
              <a:rPr lang="en-US" sz="2900" b="0" dirty="0">
                <a:latin typeface="Arial" panose="020B0604020202020204" pitchFamily="34" charset="0"/>
                <a:cs typeface="Arial" panose="020B0604020202020204" pitchFamily="34" charset="0"/>
              </a:rPr>
              <a:t>THỬ NGHIỆM VÀ KẾT QUẢ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879227CC-D375-44B1-A023-32DB88BC0432}"/>
              </a:ext>
            </a:extLst>
          </p:cNvPr>
          <p:cNvSpPr txBox="1"/>
          <p:nvPr/>
        </p:nvSpPr>
        <p:spPr>
          <a:xfrm>
            <a:off x="480767" y="1348337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Kết</a:t>
            </a:r>
            <a:r>
              <a:rPr lang="en-US" b="1" dirty="0"/>
              <a:t> </a:t>
            </a:r>
            <a:r>
              <a:rPr lang="en-US" b="1" dirty="0" err="1"/>
              <a:t>quả</a:t>
            </a:r>
            <a:r>
              <a:rPr lang="en-US" b="1" dirty="0"/>
              <a:t> chi </a:t>
            </a:r>
            <a:r>
              <a:rPr lang="en-US" b="1" dirty="0" err="1"/>
              <a:t>tiết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endParaRPr lang="en-US" b="1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94C1A36-67CF-42D2-831C-FDC331D85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65" y="2362991"/>
            <a:ext cx="7174870" cy="377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40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Arial" panose="020B0604020202020204" pitchFamily="34" charset="0"/>
                <a:cs typeface="Arial" panose="020B0604020202020204" pitchFamily="34" charset="0"/>
              </a:rPr>
              <a:t>BỐ CỤC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TỔNG QUAN ĐỀ TÀI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PHƯƠNG PHÁP THỰC HIỆN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THỬ NGHIỆM VÀ KẾT QUẢ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ỨNG DỤNG ĐIỂM DANH SINH VIÊN</a:t>
            </a:r>
          </a:p>
        </p:txBody>
      </p:sp>
    </p:spTree>
    <p:extLst>
      <p:ext uri="{BB962C8B-B14F-4D97-AF65-F5344CB8AC3E}">
        <p14:creationId xmlns:p14="http://schemas.microsoft.com/office/powerpoint/2010/main" val="2365241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A0D4A46-B6A5-4E23-9B3D-76B37A96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b="0" dirty="0"/>
              <a:t>ỨNG DỤNG ĐIỂM DANH SINH VIÊN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9810F97C-5B4E-4BE1-ACB4-018C3BA46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950" y="1373269"/>
            <a:ext cx="8655050" cy="6601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đổi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  <a:r>
              <a:rPr lang="en-US" sz="1800" dirty="0" err="1"/>
              <a:t>từ</a:t>
            </a:r>
            <a:r>
              <a:rPr lang="en-US" sz="1800" dirty="0"/>
              <a:t> </a:t>
            </a:r>
            <a:r>
              <a:rPr lang="en-US" sz="1800" dirty="0" err="1"/>
              <a:t>Keras</a:t>
            </a:r>
            <a:r>
              <a:rPr lang="en-US" sz="1800" dirty="0"/>
              <a:t> sang </a:t>
            </a:r>
            <a:r>
              <a:rPr lang="en-US" sz="1800" dirty="0" err="1"/>
              <a:t>Tensorflow</a:t>
            </a:r>
            <a:r>
              <a:rPr lang="en-US" sz="1800" dirty="0"/>
              <a:t> Lite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chạy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Android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103B9BEE-47B9-4E84-8420-D8E3F6F70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59" y="1859504"/>
            <a:ext cx="6258296" cy="1569496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3C95AE1C-A2E8-4F79-A324-7794151A6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700" y="3982865"/>
            <a:ext cx="7200900" cy="2724150"/>
          </a:xfrm>
          <a:prstGeom prst="rect">
            <a:avLst/>
          </a:prstGeom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E08D88E5-6408-4497-988D-CB0B1EE783EB}"/>
              </a:ext>
            </a:extLst>
          </p:cNvPr>
          <p:cNvSpPr txBox="1"/>
          <p:nvPr/>
        </p:nvSpPr>
        <p:spPr>
          <a:xfrm>
            <a:off x="488950" y="3730569"/>
            <a:ext cx="6087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1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30A5E83-E3CC-4C0B-83D2-7D14910F8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74" y="50047"/>
            <a:ext cx="5878286" cy="67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57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223477" y="2358"/>
            <a:ext cx="1407490" cy="1766008"/>
            <a:chOff x="-648769" y="2358"/>
            <a:chExt cx="1876653" cy="1766008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972226" y="6114337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77" y="5721108"/>
            <a:ext cx="1696473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app">
            <a:hlinkClick r:id="" action="ppaction://media"/>
            <a:extLst>
              <a:ext uri="{FF2B5EF4-FFF2-40B4-BE49-F238E27FC236}">
                <a16:creationId xmlns:a16="http://schemas.microsoft.com/office/drawing/2014/main" id="{E6A26AC9-6CCA-4727-BD4E-FEA539031B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5101" y="23750"/>
            <a:ext cx="4233798" cy="682870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6700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3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3693760-2647-49B5-9641-3995B5EE0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TÀI LIỆU THAM KHẢO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A21B2546-866A-4D56-82EC-5F70B5F7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8503"/>
            <a:ext cx="9144000" cy="360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48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ình nền powerpoint slide thank you thuyết trình đẹp ấn tượng nhất">
            <a:extLst>
              <a:ext uri="{FF2B5EF4-FFF2-40B4-BE49-F238E27FC236}">
                <a16:creationId xmlns:a16="http://schemas.microsoft.com/office/drawing/2014/main" id="{9A5F37F3-F03B-4904-816F-29BDFA6A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58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637" y="1157023"/>
            <a:ext cx="4215025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 QUAN ĐỀ TÀI</a:t>
            </a:r>
          </a:p>
        </p:txBody>
      </p:sp>
      <p:pic>
        <p:nvPicPr>
          <p:cNvPr id="3" name="Picture 2" descr="How private companies are using facial recognition tech - TechHQ">
            <a:extLst>
              <a:ext uri="{FF2B5EF4-FFF2-40B4-BE49-F238E27FC236}">
                <a16:creationId xmlns:a16="http://schemas.microsoft.com/office/drawing/2014/main" id="{CEE04DEE-04B3-45E6-B7C3-E0C9813E3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39" y="2352583"/>
            <a:ext cx="7436721" cy="418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510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4554220" cy="880029"/>
          </a:xfrm>
        </p:spPr>
        <p:txBody>
          <a:bodyPr>
            <a:normAutofit/>
          </a:bodyPr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TỔNG QUAN ĐỀ TÀI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C116797-8BC7-40A1-AB24-C29729D4C25C}"/>
              </a:ext>
            </a:extLst>
          </p:cNvPr>
          <p:cNvSpPr txBox="1"/>
          <p:nvPr/>
        </p:nvSpPr>
        <p:spPr>
          <a:xfrm>
            <a:off x="556180" y="1049850"/>
            <a:ext cx="8031638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/>
              <a:t>Khái</a:t>
            </a:r>
            <a:r>
              <a:rPr lang="en-US" sz="2000" b="1" dirty="0"/>
              <a:t> </a:t>
            </a:r>
            <a:r>
              <a:rPr lang="en-US" sz="2000" b="1" dirty="0" err="1"/>
              <a:t>niệm</a:t>
            </a: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dirty="0"/>
              <a:t>    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khuôn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video.</a:t>
            </a:r>
          </a:p>
        </p:txBody>
      </p:sp>
      <p:pic>
        <p:nvPicPr>
          <p:cNvPr id="6" name="Picture 2" descr="Premium Vector | Face recognition technology scanning business man modern  security system biometric identification co">
            <a:extLst>
              <a:ext uri="{FF2B5EF4-FFF2-40B4-BE49-F238E27FC236}">
                <a16:creationId xmlns:a16="http://schemas.microsoft.com/office/drawing/2014/main" id="{8BA5B571-52E7-4ECC-8DFF-FDBDF2861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08" y="2553369"/>
            <a:ext cx="7190983" cy="395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873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3745004" cy="880029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TỔNG QUAN ĐỀ TÀI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C116797-8BC7-40A1-AB24-C29729D4C25C}"/>
              </a:ext>
            </a:extLst>
          </p:cNvPr>
          <p:cNvSpPr txBox="1"/>
          <p:nvPr/>
        </p:nvSpPr>
        <p:spPr>
          <a:xfrm>
            <a:off x="556180" y="1049850"/>
            <a:ext cx="80316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/>
              <a:t>Ứng</a:t>
            </a:r>
            <a:r>
              <a:rPr lang="en-US" sz="2000" b="1" dirty="0"/>
              <a:t> </a:t>
            </a:r>
            <a:r>
              <a:rPr lang="en-US" sz="2000" b="1" dirty="0" err="1"/>
              <a:t>dụng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graphicFrame>
        <p:nvGraphicFramePr>
          <p:cNvPr id="8" name="Sơ đồ 7">
            <a:extLst>
              <a:ext uri="{FF2B5EF4-FFF2-40B4-BE49-F238E27FC236}">
                <a16:creationId xmlns:a16="http://schemas.microsoft.com/office/drawing/2014/main" id="{F1E6A15A-8143-4839-BC8F-9007B460BD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1344378"/>
              </p:ext>
            </p:extLst>
          </p:nvPr>
        </p:nvGraphicFramePr>
        <p:xfrm>
          <a:off x="1523999" y="1668544"/>
          <a:ext cx="6479358" cy="512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8017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2431887" cy="880029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TỔNG QUAN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1C116797-8BC7-40A1-AB24-C29729D4C25C}"/>
              </a:ext>
            </a:extLst>
          </p:cNvPr>
          <p:cNvSpPr txBox="1"/>
          <p:nvPr/>
        </p:nvSpPr>
        <p:spPr>
          <a:xfrm>
            <a:off x="556180" y="1049850"/>
            <a:ext cx="803163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1" dirty="0" err="1"/>
              <a:t>Hệ</a:t>
            </a:r>
            <a:r>
              <a:rPr lang="en-US" sz="2000" b="1" dirty="0"/>
              <a:t> </a:t>
            </a:r>
            <a:r>
              <a:rPr lang="en-US" sz="2000" b="1" dirty="0" err="1"/>
              <a:t>thống</a:t>
            </a:r>
            <a:r>
              <a:rPr lang="en-US" sz="2000" b="1" dirty="0"/>
              <a:t> </a:t>
            </a:r>
            <a:r>
              <a:rPr lang="en-US" sz="2000" b="1" dirty="0" err="1"/>
              <a:t>nhận</a:t>
            </a:r>
            <a:r>
              <a:rPr lang="en-US" sz="2000" b="1" dirty="0"/>
              <a:t> </a:t>
            </a:r>
            <a:r>
              <a:rPr lang="en-US" sz="2000" b="1" dirty="0" err="1"/>
              <a:t>diện</a:t>
            </a:r>
            <a:r>
              <a:rPr lang="en-US" sz="2000" b="1" dirty="0"/>
              <a:t> </a:t>
            </a:r>
            <a:r>
              <a:rPr lang="en-US" sz="2000" b="1" dirty="0" err="1"/>
              <a:t>khuôn</a:t>
            </a:r>
            <a:r>
              <a:rPr lang="en-US" sz="2000" b="1" dirty="0"/>
              <a:t> </a:t>
            </a:r>
            <a:r>
              <a:rPr lang="en-US" sz="2000" b="1" dirty="0" err="1"/>
              <a:t>mặt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777B7E6-DCC8-4B27-9415-20526FBA0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405" y="1825539"/>
            <a:ext cx="6865190" cy="47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97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31ECA4-9D3A-48CB-83D8-61689A2DC56D}"/>
              </a:ext>
            </a:extLst>
          </p:cNvPr>
          <p:cNvSpPr txBox="1">
            <a:spLocks/>
          </p:cNvSpPr>
          <p:nvPr/>
        </p:nvSpPr>
        <p:spPr>
          <a:xfrm>
            <a:off x="480766" y="0"/>
            <a:ext cx="6047355" cy="88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PHƯƠNG PHÁP GIẢI QUYẾT</a:t>
            </a:r>
          </a:p>
        </p:txBody>
      </p:sp>
      <p:pic>
        <p:nvPicPr>
          <p:cNvPr id="7" name="Picture 2" descr="NN] Mạng nơ-ron nhân tạo - Neural Networks">
            <a:extLst>
              <a:ext uri="{FF2B5EF4-FFF2-40B4-BE49-F238E27FC236}">
                <a16:creationId xmlns:a16="http://schemas.microsoft.com/office/drawing/2014/main" id="{BB419BC0-A3FF-417F-9CCF-9A047794E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30" y="4196548"/>
            <a:ext cx="3665676" cy="25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ural network là gì? Những ví dụ về Mạng nơ-ron nhân tạo | Việt Nam 24h">
            <a:extLst>
              <a:ext uri="{FF2B5EF4-FFF2-40B4-BE49-F238E27FC236}">
                <a16:creationId xmlns:a16="http://schemas.microsoft.com/office/drawing/2014/main" id="{FD6A0851-D1B0-4EC7-86C2-B919E3769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05" y="1939945"/>
            <a:ext cx="4452395" cy="25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Đường kết nối: Mũi tên Gấp khúc 10">
            <a:extLst>
              <a:ext uri="{FF2B5EF4-FFF2-40B4-BE49-F238E27FC236}">
                <a16:creationId xmlns:a16="http://schemas.microsoft.com/office/drawing/2014/main" id="{58EB67FE-6E85-40F8-BB98-443964A214F7}"/>
              </a:ext>
            </a:extLst>
          </p:cNvPr>
          <p:cNvCxnSpPr>
            <a:stCxn id="3076" idx="2"/>
          </p:cNvCxnSpPr>
          <p:nvPr/>
        </p:nvCxnSpPr>
        <p:spPr>
          <a:xfrm rot="16200000" flipH="1">
            <a:off x="3028467" y="3761753"/>
            <a:ext cx="1323856" cy="26891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239F0953-8A46-4D7C-A3F1-F3B00D539D32}"/>
              </a:ext>
            </a:extLst>
          </p:cNvPr>
          <p:cNvSpPr txBox="1"/>
          <p:nvPr/>
        </p:nvSpPr>
        <p:spPr>
          <a:xfrm>
            <a:off x="370597" y="1294702"/>
            <a:ext cx="757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( Deep learning)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296FCEB1-FF18-4D31-BA80-EE66F2A2E70E}"/>
              </a:ext>
            </a:extLst>
          </p:cNvPr>
          <p:cNvSpPr txBox="1"/>
          <p:nvPr/>
        </p:nvSpPr>
        <p:spPr>
          <a:xfrm>
            <a:off x="4733132" y="2078018"/>
            <a:ext cx="4358432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hứng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02A84E8C-3B7B-4920-84FD-BE62399FD625}"/>
              </a:ext>
            </a:extLst>
          </p:cNvPr>
          <p:cNvSpPr txBox="1"/>
          <p:nvPr/>
        </p:nvSpPr>
        <p:spPr>
          <a:xfrm>
            <a:off x="4734791" y="2572130"/>
            <a:ext cx="4289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nhìn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7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5405128" cy="880029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PHƯƠNG PHÁP GIẢI QUYẾT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A035AEA-EE7B-4CE4-8BA5-61DC74CCC015}"/>
              </a:ext>
            </a:extLst>
          </p:cNvPr>
          <p:cNvSpPr txBox="1"/>
          <p:nvPr/>
        </p:nvSpPr>
        <p:spPr>
          <a:xfrm>
            <a:off x="533347" y="1171851"/>
            <a:ext cx="807730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nơ-ron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r>
              <a:rPr lang="en-US" dirty="0"/>
              <a:t> (CNN - Convolutional Neural Network)</a:t>
            </a:r>
          </a:p>
        </p:txBody>
      </p:sp>
      <p:pic>
        <p:nvPicPr>
          <p:cNvPr id="4100" name="Picture 4" descr="Ứng dụng Convolutional Neural Network trong bài toán phân loại ảnh">
            <a:extLst>
              <a:ext uri="{FF2B5EF4-FFF2-40B4-BE49-F238E27FC236}">
                <a16:creationId xmlns:a16="http://schemas.microsoft.com/office/drawing/2014/main" id="{03CC07DA-8D58-4B10-A3C5-C8674C79C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67" y="2533374"/>
            <a:ext cx="76200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77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767" y="0"/>
            <a:ext cx="5405128" cy="880029"/>
          </a:xfrm>
        </p:spPr>
        <p:txBody>
          <a:bodyPr>
            <a:normAutofit fontScale="90000"/>
          </a:bodyPr>
          <a:lstStyle/>
          <a:p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PHƯƠNG PHÁP GIẢI QUYẾT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A035AEA-EE7B-4CE4-8BA5-61DC74CCC015}"/>
              </a:ext>
            </a:extLst>
          </p:cNvPr>
          <p:cNvSpPr txBox="1"/>
          <p:nvPr/>
        </p:nvSpPr>
        <p:spPr>
          <a:xfrm>
            <a:off x="480767" y="1233996"/>
            <a:ext cx="8077306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Mạng</a:t>
            </a:r>
            <a:r>
              <a:rPr lang="en-US" dirty="0"/>
              <a:t> CNN InceptionResNetV1: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Inception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EF87289-3E58-41F3-B6BC-B3FDA7C7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1895475"/>
            <a:ext cx="45148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37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 Tùy chỉn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A4D7F9D-CF2C-4E80-8360-F21AE36D35D4}" vid="{71563601-04E0-4A9A-AE8B-FC38A55497EE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2017</TotalTime>
  <Words>1863</Words>
  <Application>Microsoft Office PowerPoint</Application>
  <PresentationFormat>Trình chiếu Trên màn hình (4:3)</PresentationFormat>
  <Paragraphs>114</Paragraphs>
  <Slides>24</Slides>
  <Notes>23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Calibri</vt:lpstr>
      <vt:lpstr>Segoe UI</vt:lpstr>
      <vt:lpstr>Segoe UI Historic</vt:lpstr>
      <vt:lpstr>Wingdings</vt:lpstr>
      <vt:lpstr>Office Theme</vt:lpstr>
      <vt:lpstr>Bản trình bày PowerPoint</vt:lpstr>
      <vt:lpstr>BỐ CỤC</vt:lpstr>
      <vt:lpstr>TỔNG QUAN ĐỀ TÀI</vt:lpstr>
      <vt:lpstr>TỔNG QUAN ĐỀ TÀI</vt:lpstr>
      <vt:lpstr>TỔNG QUAN ĐỀ TÀI</vt:lpstr>
      <vt:lpstr>TỔNG QUAN</vt:lpstr>
      <vt:lpstr>Bản trình bày PowerPoint</vt:lpstr>
      <vt:lpstr>PHƯƠNG PHÁP GIẢI QUYẾT</vt:lpstr>
      <vt:lpstr>PHƯƠNG PHÁP GIẢI QUYẾT</vt:lpstr>
      <vt:lpstr>PHƯƠNG PHÁP GIẢI QUYẾT</vt:lpstr>
      <vt:lpstr>PHƯƠNG PHÁP GIẢI QUYẾT</vt:lpstr>
      <vt:lpstr>PHƯƠNG PHÁP GIẢI QUYẾT</vt:lpstr>
      <vt:lpstr>PHƯƠNG PHÁP GIẢI QUYẾT</vt:lpstr>
      <vt:lpstr>PHƯƠNG PHÁP GIẢI QUYẾT</vt:lpstr>
      <vt:lpstr>PHƯƠNG PHÁP GIẢI QUYẾT</vt:lpstr>
      <vt:lpstr>THỬ NGHIỆM VÀ KẾT QUẢ</vt:lpstr>
      <vt:lpstr>THỬ NGHIỆM VÀ KẾT QUẢ</vt:lpstr>
      <vt:lpstr>THỬ NGHIỆM VÀ KẾT QUẢ</vt:lpstr>
      <vt:lpstr>THỬ NGHIỆM VÀ KẾT QUẢ</vt:lpstr>
      <vt:lpstr>ỨNG DỤNG ĐIỂM DANH SINH VIÊN</vt:lpstr>
      <vt:lpstr>Bản trình bày PowerPoint</vt:lpstr>
      <vt:lpstr>Bản trình bày PowerPoint</vt:lpstr>
      <vt:lpstr>TÀI LIỆU THAM KHẢO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Điền Nguyễn</dc:creator>
  <cp:lastModifiedBy>Điền Nguyễn</cp:lastModifiedBy>
  <cp:revision>39</cp:revision>
  <dcterms:created xsi:type="dcterms:W3CDTF">2021-01-19T10:46:43Z</dcterms:created>
  <dcterms:modified xsi:type="dcterms:W3CDTF">2021-01-25T14:52:23Z</dcterms:modified>
</cp:coreProperties>
</file>